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11"/>
  </p:notesMasterIdLst>
  <p:sldIdLst>
    <p:sldId id="256"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00" y="0"/>
      </p:cViewPr>
      <p:guideLst>
        <p:guide orient="horz" pos="618"/>
        <p:guide pos="249"/>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C10A94-770E-47C0-A29C-8648EBF2CDB7}" type="datetimeFigureOut">
              <a:rPr lang="en-GB" smtClean="0"/>
              <a:t>23/10/2014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D22D57-9F5A-4EF1-9970-F12C4C00A2D1}"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Rot="1" noChangeArrowheads="1" noTextEdit="1"/>
          </p:cNvSpPr>
          <p:nvPr>
            <p:ph type="sldImg"/>
          </p:nvPr>
        </p:nvSpPr>
        <p:spPr>
          <a:ln/>
        </p:spPr>
      </p:sp>
      <p:sp>
        <p:nvSpPr>
          <p:cNvPr id="12291" name="Rectangle 3"/>
          <p:cNvSpPr>
            <a:spLocks noGrp="1" noChangeArrowheads="1"/>
          </p:cNvSpPr>
          <p:nvPr>
            <p:ph type="body" idx="1"/>
          </p:nvPr>
        </p:nvSpPr>
        <p:spPr>
          <a:noFill/>
          <a:ln/>
        </p:spPr>
        <p:txBody>
          <a:bodyPr/>
          <a:lstStyle/>
          <a:p>
            <a:pPr eaLnBrk="1" hangingPunct="1"/>
            <a:r>
              <a:rPr lang="en-GB" smtClean="0"/>
              <a:t>Britain is a very weather intense place to be.  However, forecasts are (probably as a result of the weather) easily available.  Go to the source – the met office.  www.metoffice.gov.uk – note the easy availability of weather, temp, wind forecasts.  Specialist mountain area forecasts are available as is raw data.  There is little or no excuse for not being equipped and prepared for forecast weather.</a:t>
            </a:r>
          </a:p>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pPr eaLnBrk="1" hangingPunct="1"/>
            <a:endParaRPr lang="en-US" smtClean="0"/>
          </a:p>
        </p:txBody>
      </p:sp>
      <p:sp>
        <p:nvSpPr>
          <p:cNvPr id="1331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AE97189C-103F-4641-B36E-61721E2C5B69}" type="slidenum">
              <a:rPr lang="en-US" sz="1200"/>
              <a:pPr algn="r" eaLnBrk="0" hangingPunct="0"/>
              <a:t>3</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pPr eaLnBrk="1" hangingPunct="1"/>
            <a:r>
              <a:rPr lang="en-GB" smtClean="0"/>
              <a:t>Symbols are used by www.metoffice.go.uk</a:t>
            </a:r>
          </a:p>
        </p:txBody>
      </p:sp>
      <p:sp>
        <p:nvSpPr>
          <p:cNvPr id="1434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4F1C7005-E12E-4B16-AE18-129F5108F2C6}" type="slidenum">
              <a:rPr lang="en-US" sz="1200"/>
              <a:pPr algn="r" eaLnBrk="0" hangingPunct="0"/>
              <a:t>4</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pPr eaLnBrk="1" hangingPunct="1"/>
            <a:endParaRPr lang="en-US" smtClean="0"/>
          </a:p>
        </p:txBody>
      </p:sp>
      <p:sp>
        <p:nvSpPr>
          <p:cNvPr id="1536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1CC0B6EB-678E-4FB2-B52C-66C0EAA35560}" type="slidenum">
              <a:rPr lang="en-US" sz="1200"/>
              <a:pPr algn="r" eaLnBrk="0" hangingPunct="0"/>
              <a:t>5</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pPr eaLnBrk="1" hangingPunct="1"/>
            <a:r>
              <a:rPr lang="en-GB" smtClean="0"/>
              <a:t>Snow and ice are beyond the qualifications for BELA, WGL and ML(S).  You will not be covered by Air Cadet approval and therefore insurance.</a:t>
            </a:r>
          </a:p>
          <a:p>
            <a:pPr eaLnBrk="1" hangingPunct="1"/>
            <a:endParaRPr lang="en-GB" smtClean="0"/>
          </a:p>
          <a:p>
            <a:pPr eaLnBrk="1" hangingPunct="1"/>
            <a:r>
              <a:rPr lang="en-GB" smtClean="0"/>
              <a:t>Snow and ice make it very easy to fall over and it’s not always a soft landing.  It can very VERY cold and in any wind temperatures can drop to minus 10 even in tame countryside.  Hands, feet and faces get bitterly cold and even a 3-season sleeping bag will not be enough.  Few cadets are equipped to work well and enjoy these conditions in an expedition context.  A 1 h snowball fight is one thing; a 2-day trek another.  Especially in wild country, snow can cover the ground making navigation much more challenging.</a:t>
            </a:r>
          </a:p>
        </p:txBody>
      </p:sp>
      <p:sp>
        <p:nvSpPr>
          <p:cNvPr id="163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D3510D3B-FF68-4D01-9BBA-BF1AC76B6D9F}" type="slidenum">
              <a:rPr lang="en-US" sz="1200"/>
              <a:pPr algn="r" eaLnBrk="0" hangingPunct="0"/>
              <a:t>6</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pPr eaLnBrk="1" hangingPunct="1"/>
            <a:r>
              <a:rPr lang="en-GB" smtClean="0"/>
              <a:t>Note- The wind chill does not keep getting bigger, but 35 mph drops the effective temp by 7 C.  This is for dry clothing!  The effects will be much worse if you’re wet. The colour codes relate to chance of frostbite.</a:t>
            </a:r>
          </a:p>
        </p:txBody>
      </p:sp>
      <p:sp>
        <p:nvSpPr>
          <p:cNvPr id="1741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A986F3C5-724B-4C4B-A96A-C09866629100}" type="slidenum">
              <a:rPr lang="en-US" sz="1200"/>
              <a:pPr algn="r" eaLnBrk="0" hangingPunct="0"/>
              <a:t>7</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pPr eaLnBrk="1" hangingPunct="1"/>
            <a:r>
              <a:rPr lang="en-GB" smtClean="0"/>
              <a:t>Note that the metoffice provides a link to symbols.  Essentially coloured lines and thick black lines mean clouds and rain are possible.  Isobars mean wind.  The strength of the wind is likely to be roughly equal to 10 x number of lines crossing Britain.  This course is not a substitute for a proper met course.  The aim is not to get the cadets up to detailed weather forecasting.  But, they should know where to go and how to start.  Set them a weather diary for the week.  Or, just make sure you put the forecast up for every squadron trip and talk them through it.</a:t>
            </a:r>
          </a:p>
        </p:txBody>
      </p:sp>
      <p:sp>
        <p:nvSpPr>
          <p:cNvPr id="1843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6C6E99A6-BF9B-4940-B461-47FC1D0381A2}" type="slidenum">
              <a:rPr lang="en-US" sz="1200"/>
              <a:pPr algn="r" eaLnBrk="0" hangingPunct="0"/>
              <a:t>8</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pPr eaLnBrk="1" hangingPunct="1"/>
            <a:endParaRPr lang="en-US" smtClean="0"/>
          </a:p>
        </p:txBody>
      </p:sp>
      <p:sp>
        <p:nvSpPr>
          <p:cNvPr id="1946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CD752CB4-62E6-41B2-9A4F-4B4A794B622A}" type="slidenum">
              <a:rPr lang="en-US" sz="1200"/>
              <a:pPr algn="r" eaLnBrk="0" hangingPunct="0"/>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raf_graphic_powerpoint_bottom_horizontal_logo2"/>
          <p:cNvPicPr>
            <a:picLocks noChangeAspect="1" noChangeArrowheads="1"/>
          </p:cNvPicPr>
          <p:nvPr userDrawn="1"/>
        </p:nvPicPr>
        <p:blipFill>
          <a:blip r:embed="rId2" cstate="print"/>
          <a:srcRect/>
          <a:stretch>
            <a:fillRect/>
          </a:stretch>
        </p:blipFill>
        <p:spPr bwMode="auto">
          <a:xfrm>
            <a:off x="0" y="4452938"/>
            <a:ext cx="9144000" cy="2405062"/>
          </a:xfrm>
          <a:prstGeom prst="rect">
            <a:avLst/>
          </a:prstGeom>
          <a:noFill/>
          <a:ln w="9525">
            <a:noFill/>
            <a:miter lim="800000"/>
            <a:headEnd/>
            <a:tailEnd/>
          </a:ln>
        </p:spPr>
      </p:pic>
      <p:pic>
        <p:nvPicPr>
          <p:cNvPr id="5" name="Picture 6" descr="raf_air_cadet_logo_v2"/>
          <p:cNvPicPr>
            <a:picLocks noChangeAspect="1" noChangeArrowheads="1"/>
          </p:cNvPicPr>
          <p:nvPr userDrawn="1"/>
        </p:nvPicPr>
        <p:blipFill>
          <a:blip r:embed="rId3" cstate="print"/>
          <a:srcRect/>
          <a:stretch>
            <a:fillRect/>
          </a:stretch>
        </p:blipFill>
        <p:spPr bwMode="auto">
          <a:xfrm>
            <a:off x="5145088" y="6116638"/>
            <a:ext cx="3908425" cy="719137"/>
          </a:xfrm>
          <a:prstGeom prst="rect">
            <a:avLst/>
          </a:prstGeom>
          <a:noFill/>
          <a:ln w="9525">
            <a:noFill/>
            <a:miter lim="800000"/>
            <a:headEnd/>
            <a:tailEnd/>
          </a:ln>
        </p:spPr>
      </p:pic>
      <p:sp>
        <p:nvSpPr>
          <p:cNvPr id="104450" name="Rectangle 2"/>
          <p:cNvSpPr>
            <a:spLocks noGrp="1" noChangeArrowheads="1"/>
          </p:cNvSpPr>
          <p:nvPr>
            <p:ph type="ctrTitle"/>
          </p:nvPr>
        </p:nvSpPr>
        <p:spPr>
          <a:xfrm>
            <a:off x="395288" y="430213"/>
            <a:ext cx="4875212" cy="695325"/>
          </a:xfrm>
        </p:spPr>
        <p:txBody>
          <a:bodyPr/>
          <a:lstStyle>
            <a:lvl1pPr>
              <a:defRPr/>
            </a:lvl1pPr>
          </a:lstStyle>
          <a:p>
            <a:r>
              <a:rPr lang="en-GB"/>
              <a:t>Presentation Title</a:t>
            </a:r>
          </a:p>
        </p:txBody>
      </p:sp>
      <p:sp>
        <p:nvSpPr>
          <p:cNvPr id="104451" name="Rectangle 3"/>
          <p:cNvSpPr>
            <a:spLocks noGrp="1" noChangeArrowheads="1"/>
          </p:cNvSpPr>
          <p:nvPr>
            <p:ph type="subTitle" idx="1"/>
          </p:nvPr>
        </p:nvSpPr>
        <p:spPr>
          <a:xfrm>
            <a:off x="395288" y="1673225"/>
            <a:ext cx="4429125" cy="457200"/>
          </a:xfrm>
        </p:spPr>
        <p:txBody>
          <a:bodyPr/>
          <a:lstStyle>
            <a:lvl1pPr marL="0" indent="0">
              <a:buFontTx/>
              <a:buNone/>
              <a:defRPr/>
            </a:lvl1pPr>
          </a:lstStyle>
          <a:p>
            <a:r>
              <a:rPr lang="en-GB"/>
              <a:t>Presentation sub-heading text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71900" y="430213"/>
            <a:ext cx="1123950" cy="34528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430213"/>
            <a:ext cx="3224212" cy="3452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5288" y="1673225"/>
            <a:ext cx="2173287"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720975" y="1673225"/>
            <a:ext cx="2174875"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430213"/>
            <a:ext cx="2670175" cy="695325"/>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lvl="0"/>
            <a:r>
              <a:rPr lang="en-GB" smtClean="0"/>
              <a:t>Slide title</a:t>
            </a:r>
          </a:p>
        </p:txBody>
      </p:sp>
      <p:sp>
        <p:nvSpPr>
          <p:cNvPr id="1027" name="Rectangle 3"/>
          <p:cNvSpPr>
            <a:spLocks noGrp="1" noChangeArrowheads="1"/>
          </p:cNvSpPr>
          <p:nvPr>
            <p:ph type="body" idx="1"/>
          </p:nvPr>
        </p:nvSpPr>
        <p:spPr bwMode="auto">
          <a:xfrm>
            <a:off x="395288" y="1673225"/>
            <a:ext cx="4500562" cy="220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GB" smtClean="0"/>
              <a:t>Slide body text</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028" name="Picture 5" descr="raf_air_cadet_logo_v2"/>
          <p:cNvPicPr>
            <a:picLocks noChangeAspect="1" noChangeArrowheads="1"/>
          </p:cNvPicPr>
          <p:nvPr userDrawn="1"/>
        </p:nvPicPr>
        <p:blipFill>
          <a:blip r:embed="rId13" cstate="print"/>
          <a:srcRect/>
          <a:stretch>
            <a:fillRect/>
          </a:stretch>
        </p:blipFill>
        <p:spPr bwMode="auto">
          <a:xfrm>
            <a:off x="5145088" y="6116638"/>
            <a:ext cx="3908425" cy="719137"/>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89"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rtl="0" eaLnBrk="0" fontAlgn="base" hangingPunct="0">
        <a:lnSpc>
          <a:spcPct val="90000"/>
        </a:lnSpc>
        <a:spcBef>
          <a:spcPct val="0"/>
        </a:spcBef>
        <a:spcAft>
          <a:spcPct val="0"/>
        </a:spcAft>
        <a:defRPr sz="4400" b="1">
          <a:solidFill>
            <a:schemeClr val="tx2"/>
          </a:solidFill>
          <a:latin typeface="+mj-lt"/>
          <a:ea typeface="+mj-ea"/>
          <a:cs typeface="+mj-cs"/>
        </a:defRPr>
      </a:lvl1pPr>
      <a:lvl2pPr algn="l" rtl="0" eaLnBrk="0" fontAlgn="base" hangingPunct="0">
        <a:lnSpc>
          <a:spcPct val="90000"/>
        </a:lnSpc>
        <a:spcBef>
          <a:spcPct val="0"/>
        </a:spcBef>
        <a:spcAft>
          <a:spcPct val="0"/>
        </a:spcAft>
        <a:defRPr sz="4400" b="1">
          <a:solidFill>
            <a:schemeClr val="tx2"/>
          </a:solidFill>
          <a:latin typeface="Arial" charset="0"/>
          <a:cs typeface="Arial" charset="0"/>
        </a:defRPr>
      </a:lvl2pPr>
      <a:lvl3pPr algn="l" rtl="0" eaLnBrk="0" fontAlgn="base" hangingPunct="0">
        <a:lnSpc>
          <a:spcPct val="90000"/>
        </a:lnSpc>
        <a:spcBef>
          <a:spcPct val="0"/>
        </a:spcBef>
        <a:spcAft>
          <a:spcPct val="0"/>
        </a:spcAft>
        <a:defRPr sz="4400" b="1">
          <a:solidFill>
            <a:schemeClr val="tx2"/>
          </a:solidFill>
          <a:latin typeface="Arial" charset="0"/>
          <a:cs typeface="Arial" charset="0"/>
        </a:defRPr>
      </a:lvl3pPr>
      <a:lvl4pPr algn="l" rtl="0" eaLnBrk="0" fontAlgn="base" hangingPunct="0">
        <a:lnSpc>
          <a:spcPct val="90000"/>
        </a:lnSpc>
        <a:spcBef>
          <a:spcPct val="0"/>
        </a:spcBef>
        <a:spcAft>
          <a:spcPct val="0"/>
        </a:spcAft>
        <a:defRPr sz="4400" b="1">
          <a:solidFill>
            <a:schemeClr val="tx2"/>
          </a:solidFill>
          <a:latin typeface="Arial" charset="0"/>
          <a:cs typeface="Arial" charset="0"/>
        </a:defRPr>
      </a:lvl4pPr>
      <a:lvl5pPr algn="l" rtl="0" eaLnBrk="0" fontAlgn="base" hangingPunct="0">
        <a:lnSpc>
          <a:spcPct val="90000"/>
        </a:lnSpc>
        <a:spcBef>
          <a:spcPct val="0"/>
        </a:spcBef>
        <a:spcAft>
          <a:spcPct val="0"/>
        </a:spcAft>
        <a:defRPr sz="4400" b="1">
          <a:solidFill>
            <a:schemeClr val="tx2"/>
          </a:solidFill>
          <a:latin typeface="Arial" charset="0"/>
          <a:cs typeface="Arial" charset="0"/>
        </a:defRPr>
      </a:lvl5pPr>
      <a:lvl6pPr marL="457200" algn="l" rtl="0" fontAlgn="base">
        <a:lnSpc>
          <a:spcPct val="90000"/>
        </a:lnSpc>
        <a:spcBef>
          <a:spcPct val="0"/>
        </a:spcBef>
        <a:spcAft>
          <a:spcPct val="0"/>
        </a:spcAft>
        <a:defRPr sz="4400" b="1">
          <a:solidFill>
            <a:schemeClr val="tx2"/>
          </a:solidFill>
          <a:latin typeface="Arial" charset="0"/>
          <a:cs typeface="Arial" charset="0"/>
        </a:defRPr>
      </a:lvl6pPr>
      <a:lvl7pPr marL="914400" algn="l" rtl="0" fontAlgn="base">
        <a:lnSpc>
          <a:spcPct val="90000"/>
        </a:lnSpc>
        <a:spcBef>
          <a:spcPct val="0"/>
        </a:spcBef>
        <a:spcAft>
          <a:spcPct val="0"/>
        </a:spcAft>
        <a:defRPr sz="4400" b="1">
          <a:solidFill>
            <a:schemeClr val="tx2"/>
          </a:solidFill>
          <a:latin typeface="Arial" charset="0"/>
          <a:cs typeface="Arial" charset="0"/>
        </a:defRPr>
      </a:lvl7pPr>
      <a:lvl8pPr marL="1371600" algn="l" rtl="0" fontAlgn="base">
        <a:lnSpc>
          <a:spcPct val="90000"/>
        </a:lnSpc>
        <a:spcBef>
          <a:spcPct val="0"/>
        </a:spcBef>
        <a:spcAft>
          <a:spcPct val="0"/>
        </a:spcAft>
        <a:defRPr sz="4400" b="1">
          <a:solidFill>
            <a:schemeClr val="tx2"/>
          </a:solidFill>
          <a:latin typeface="Arial" charset="0"/>
          <a:cs typeface="Arial" charset="0"/>
        </a:defRPr>
      </a:lvl8pPr>
      <a:lvl9pPr marL="1828800" algn="l" rtl="0" fontAlgn="base">
        <a:lnSpc>
          <a:spcPct val="90000"/>
        </a:lnSpc>
        <a:spcBef>
          <a:spcPct val="0"/>
        </a:spcBef>
        <a:spcAft>
          <a:spcPct val="0"/>
        </a:spcAft>
        <a:defRPr sz="44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400">
          <a:solidFill>
            <a:schemeClr val="tx1"/>
          </a:solidFill>
          <a:latin typeface="+mn-lt"/>
          <a:cs typeface="+mn-cs"/>
        </a:defRPr>
      </a:lvl4pPr>
      <a:lvl5pPr marL="2057400" indent="-228600" algn="l" rtl="0" eaLnBrk="0" fontAlgn="base" hangingPunct="0">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Grp="1" noChangeArrowheads="1"/>
          </p:cNvSpPr>
          <p:nvPr>
            <p:ph type="ctrTitle"/>
          </p:nvPr>
        </p:nvSpPr>
        <p:spPr>
          <a:xfrm>
            <a:off x="1581440" y="1844824"/>
            <a:ext cx="5981125" cy="3083921"/>
          </a:xfrm>
        </p:spPr>
        <p:txBody>
          <a:bodyPr/>
          <a:lstStyle/>
          <a:p>
            <a:pPr algn="ctr"/>
            <a:r>
              <a:rPr lang="en-GB" sz="3600" b="1" dirty="0" smtClean="0">
                <a:solidFill>
                  <a:srgbClr val="FFFF00"/>
                </a:solidFill>
              </a:rPr>
              <a:t>Initial Expedition Training</a:t>
            </a:r>
            <a:r>
              <a:rPr lang="en-GB" sz="3600" b="1" dirty="0" smtClean="0">
                <a:solidFill>
                  <a:srgbClr val="FFFF00"/>
                </a:solidFill>
              </a:rPr>
              <a:t/>
            </a:r>
            <a:br>
              <a:rPr lang="en-GB" sz="3600" b="1" dirty="0" smtClean="0">
                <a:solidFill>
                  <a:srgbClr val="FFFF00"/>
                </a:solidFill>
              </a:rPr>
            </a:br>
            <a:r>
              <a:rPr lang="en-GB" sz="3600" b="1" dirty="0" smtClean="0">
                <a:solidFill>
                  <a:srgbClr val="FFFF00"/>
                </a:solidFill>
              </a:rPr>
              <a:t/>
            </a:r>
            <a:br>
              <a:rPr lang="en-GB" sz="3600" b="1" dirty="0" smtClean="0">
                <a:solidFill>
                  <a:srgbClr val="FFFF00"/>
                </a:solidFill>
              </a:rPr>
            </a:br>
            <a:r>
              <a:rPr lang="en-GB" sz="3600" smtClean="0">
                <a:solidFill>
                  <a:srgbClr val="FFFF00"/>
                </a:solidFill>
              </a:rPr>
              <a:t>Learning Outcome </a:t>
            </a:r>
            <a:r>
              <a:rPr lang="en-GB" sz="3600" dirty="0" smtClean="0">
                <a:solidFill>
                  <a:srgbClr val="FFFF00"/>
                </a:solidFill>
              </a:rPr>
              <a:t>1</a:t>
            </a:r>
            <a:br>
              <a:rPr lang="en-GB" sz="3600" dirty="0" smtClean="0">
                <a:solidFill>
                  <a:srgbClr val="FFFF00"/>
                </a:solidFill>
              </a:rPr>
            </a:br>
            <a:r>
              <a:rPr lang="en-GB" sz="3600" dirty="0" smtClean="0">
                <a:solidFill>
                  <a:srgbClr val="FFFF00"/>
                </a:solidFill>
              </a:rPr>
              <a:t/>
            </a:r>
            <a:br>
              <a:rPr lang="en-GB" sz="3600" dirty="0" smtClean="0">
                <a:solidFill>
                  <a:srgbClr val="FFFF00"/>
                </a:solidFill>
              </a:rPr>
            </a:br>
            <a:r>
              <a:rPr lang="en-GB" sz="3600" dirty="0" smtClean="0">
                <a:solidFill>
                  <a:srgbClr val="FFFF00"/>
                </a:solidFill>
              </a:rPr>
              <a:t>Weather</a:t>
            </a:r>
            <a:r>
              <a:rPr lang="en-GB" sz="3600" b="1" dirty="0" smtClean="0">
                <a:solidFill>
                  <a:srgbClr val="FFFF00"/>
                </a:solidFill>
              </a:rPr>
              <a:t/>
            </a:r>
            <a:br>
              <a:rPr lang="en-GB" sz="3600" b="1" dirty="0" smtClean="0">
                <a:solidFill>
                  <a:srgbClr val="FFFF00"/>
                </a:solidFill>
              </a:rPr>
            </a:br>
            <a:endParaRPr lang="en-GB" sz="3600" b="1" dirty="0" smtClean="0">
              <a:solidFill>
                <a:srgbClr val="FFFF00"/>
              </a:solidFill>
            </a:endParaRPr>
          </a:p>
        </p:txBody>
      </p:sp>
      <p:sp>
        <p:nvSpPr>
          <p:cNvPr id="3" name="TextBox 3"/>
          <p:cNvSpPr txBox="1">
            <a:spLocks noChangeArrowheads="1"/>
          </p:cNvSpPr>
          <p:nvPr/>
        </p:nvSpPr>
        <p:spPr bwMode="auto">
          <a:xfrm>
            <a:off x="1333500" y="385763"/>
            <a:ext cx="6599238" cy="307975"/>
          </a:xfrm>
          <a:prstGeom prst="rect">
            <a:avLst/>
          </a:prstGeom>
          <a:noFill/>
          <a:ln w="9525">
            <a:noFill/>
            <a:miter lim="800000"/>
            <a:headEnd/>
            <a:tailEnd/>
          </a:ln>
        </p:spPr>
        <p:txBody>
          <a:bodyPr>
            <a:spAutoFit/>
          </a:bodyPr>
          <a:lstStyle/>
          <a:p>
            <a:pPr algn="ctr"/>
            <a:r>
              <a:rPr lang="en-GB" sz="1400" dirty="0"/>
              <a:t>Uncontrolled copy not subject to amendment</a:t>
            </a:r>
          </a:p>
        </p:txBody>
      </p:sp>
      <p:sp>
        <p:nvSpPr>
          <p:cNvPr id="4" name="TextBox 3"/>
          <p:cNvSpPr txBox="1"/>
          <p:nvPr/>
        </p:nvSpPr>
        <p:spPr>
          <a:xfrm>
            <a:off x="179512" y="6309320"/>
            <a:ext cx="2376264" cy="338554"/>
          </a:xfrm>
          <a:prstGeom prst="rect">
            <a:avLst/>
          </a:prstGeom>
          <a:noFill/>
        </p:spPr>
        <p:txBody>
          <a:bodyPr wrap="square" rtlCol="0">
            <a:spAutoFit/>
          </a:bodyPr>
          <a:lstStyle/>
          <a:p>
            <a:r>
              <a:rPr lang="en-GB" sz="1600" dirty="0" smtClean="0">
                <a:solidFill>
                  <a:schemeClr val="bg2"/>
                </a:solidFill>
              </a:rPr>
              <a:t>Version 2.0 OCT 2014</a:t>
            </a:r>
            <a:endParaRPr lang="en-GB" sz="1600" dirty="0">
              <a:solidFill>
                <a:schemeClr val="bg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592138" y="379413"/>
            <a:ext cx="184150" cy="457200"/>
          </a:xfrm>
          <a:prstGeom prst="rect">
            <a:avLst/>
          </a:prstGeom>
          <a:noFill/>
          <a:ln w="9525">
            <a:noFill/>
            <a:miter lim="800000"/>
            <a:headEnd/>
            <a:tailEnd/>
          </a:ln>
        </p:spPr>
        <p:txBody>
          <a:bodyPr wrap="none">
            <a:spAutoFit/>
          </a:bodyPr>
          <a:lstStyle/>
          <a:p>
            <a:endParaRPr lang="en-US" sz="2400"/>
          </a:p>
        </p:txBody>
      </p:sp>
      <p:sp>
        <p:nvSpPr>
          <p:cNvPr id="3075" name="Text Box 3"/>
          <p:cNvSpPr txBox="1">
            <a:spLocks noChangeArrowheads="1"/>
          </p:cNvSpPr>
          <p:nvPr/>
        </p:nvSpPr>
        <p:spPr bwMode="auto">
          <a:xfrm>
            <a:off x="0" y="423863"/>
            <a:ext cx="9143999" cy="769441"/>
          </a:xfrm>
          <a:prstGeom prst="rect">
            <a:avLst/>
          </a:prstGeom>
          <a:noFill/>
          <a:ln w="9525">
            <a:noFill/>
            <a:miter lim="800000"/>
            <a:headEnd/>
            <a:tailEnd/>
          </a:ln>
        </p:spPr>
        <p:txBody>
          <a:bodyPr wrap="square">
            <a:spAutoFit/>
          </a:bodyPr>
          <a:lstStyle/>
          <a:p>
            <a:pPr algn="ctr"/>
            <a:r>
              <a:rPr lang="en-GB" sz="4400" b="1" dirty="0" smtClean="0">
                <a:solidFill>
                  <a:srgbClr val="FFFF00"/>
                </a:solidFill>
              </a:rPr>
              <a:t>The </a:t>
            </a:r>
            <a:r>
              <a:rPr lang="en-GB" sz="4400" b="1" dirty="0">
                <a:solidFill>
                  <a:srgbClr val="FFFF00"/>
                </a:solidFill>
              </a:rPr>
              <a:t>British Weather</a:t>
            </a:r>
            <a:endParaRPr lang="en-US" sz="4400" b="1" dirty="0">
              <a:solidFill>
                <a:srgbClr val="FFFF00"/>
              </a:solidFill>
            </a:endParaRPr>
          </a:p>
        </p:txBody>
      </p:sp>
      <p:sp>
        <p:nvSpPr>
          <p:cNvPr id="3076" name="Rectangle 7"/>
          <p:cNvSpPr>
            <a:spLocks noChangeArrowheads="1"/>
          </p:cNvSpPr>
          <p:nvPr/>
        </p:nvSpPr>
        <p:spPr bwMode="auto">
          <a:xfrm>
            <a:off x="323528" y="1268760"/>
            <a:ext cx="8496944" cy="1200329"/>
          </a:xfrm>
          <a:prstGeom prst="rect">
            <a:avLst/>
          </a:prstGeom>
          <a:noFill/>
          <a:ln w="9525">
            <a:noFill/>
            <a:miter lim="800000"/>
            <a:headEnd/>
            <a:tailEnd/>
          </a:ln>
        </p:spPr>
        <p:txBody>
          <a:bodyPr wrap="square">
            <a:spAutoFit/>
          </a:bodyPr>
          <a:lstStyle/>
          <a:p>
            <a:pPr eaLnBrk="0" hangingPunct="0">
              <a:spcBef>
                <a:spcPct val="30000"/>
              </a:spcBef>
            </a:pPr>
            <a:r>
              <a:rPr lang="en-GB" sz="2400" b="1" dirty="0">
                <a:solidFill>
                  <a:srgbClr val="FFFF00"/>
                </a:solidFill>
              </a:rPr>
              <a:t>Snow is lying on the ground; and in the air the sleigh-bells sound; the frosted patterned window panes; it’s British Summer Time again!</a:t>
            </a:r>
          </a:p>
        </p:txBody>
      </p:sp>
      <p:pic>
        <p:nvPicPr>
          <p:cNvPr id="3077" name="Picture 2"/>
          <p:cNvPicPr>
            <a:picLocks noChangeAspect="1" noChangeArrowheads="1"/>
          </p:cNvPicPr>
          <p:nvPr/>
        </p:nvPicPr>
        <p:blipFill>
          <a:blip r:embed="rId3" cstate="print"/>
          <a:srcRect r="21873" b="13329"/>
          <a:stretch>
            <a:fillRect/>
          </a:stretch>
        </p:blipFill>
        <p:spPr bwMode="auto">
          <a:xfrm>
            <a:off x="2303748" y="2708920"/>
            <a:ext cx="4536504" cy="4025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592138" y="379413"/>
            <a:ext cx="184150" cy="457200"/>
          </a:xfrm>
          <a:prstGeom prst="rect">
            <a:avLst/>
          </a:prstGeom>
          <a:noFill/>
          <a:ln w="9525">
            <a:noFill/>
            <a:miter lim="800000"/>
            <a:headEnd/>
            <a:tailEnd/>
          </a:ln>
        </p:spPr>
        <p:txBody>
          <a:bodyPr wrap="none">
            <a:spAutoFit/>
          </a:bodyPr>
          <a:lstStyle/>
          <a:p>
            <a:endParaRPr lang="en-US" sz="2400"/>
          </a:p>
        </p:txBody>
      </p:sp>
      <p:sp>
        <p:nvSpPr>
          <p:cNvPr id="4099" name="Text Box 3"/>
          <p:cNvSpPr txBox="1">
            <a:spLocks noChangeArrowheads="1"/>
          </p:cNvSpPr>
          <p:nvPr/>
        </p:nvSpPr>
        <p:spPr bwMode="auto">
          <a:xfrm>
            <a:off x="0" y="548680"/>
            <a:ext cx="9143999" cy="707886"/>
          </a:xfrm>
          <a:prstGeom prst="rect">
            <a:avLst/>
          </a:prstGeom>
          <a:noFill/>
          <a:ln w="9525">
            <a:noFill/>
            <a:miter lim="800000"/>
            <a:headEnd/>
            <a:tailEnd/>
          </a:ln>
        </p:spPr>
        <p:txBody>
          <a:bodyPr wrap="square">
            <a:spAutoFit/>
          </a:bodyPr>
          <a:lstStyle/>
          <a:p>
            <a:pPr algn="ctr"/>
            <a:r>
              <a:rPr lang="en-GB" sz="4000" b="1" dirty="0" smtClean="0">
                <a:solidFill>
                  <a:srgbClr val="FFFF00"/>
                </a:solidFill>
              </a:rPr>
              <a:t>Reading </a:t>
            </a:r>
            <a:r>
              <a:rPr lang="en-GB" sz="4000" b="1" dirty="0">
                <a:solidFill>
                  <a:srgbClr val="FFFF00"/>
                </a:solidFill>
              </a:rPr>
              <a:t>the weather data</a:t>
            </a:r>
            <a:endParaRPr lang="en-US" sz="4000" b="1" dirty="0">
              <a:solidFill>
                <a:srgbClr val="FFFF00"/>
              </a:solidFill>
            </a:endParaRPr>
          </a:p>
        </p:txBody>
      </p:sp>
      <p:pic>
        <p:nvPicPr>
          <p:cNvPr id="4100" name="Picture 8"/>
          <p:cNvPicPr>
            <a:picLocks noChangeAspect="1" noChangeArrowheads="1"/>
          </p:cNvPicPr>
          <p:nvPr/>
        </p:nvPicPr>
        <p:blipFill>
          <a:blip r:embed="rId3" cstate="print"/>
          <a:srcRect l="18115" t="30325" r="54634" b="6073"/>
          <a:stretch>
            <a:fillRect/>
          </a:stretch>
        </p:blipFill>
        <p:spPr bwMode="auto">
          <a:xfrm>
            <a:off x="827584" y="1628800"/>
            <a:ext cx="1759569" cy="3080522"/>
          </a:xfrm>
          <a:prstGeom prst="rect">
            <a:avLst/>
          </a:prstGeom>
          <a:noFill/>
          <a:ln w="9525">
            <a:noFill/>
            <a:miter lim="800000"/>
            <a:headEnd/>
            <a:tailEnd/>
          </a:ln>
        </p:spPr>
      </p:pic>
      <p:pic>
        <p:nvPicPr>
          <p:cNvPr id="4101" name="Picture 1"/>
          <p:cNvPicPr>
            <a:picLocks noChangeAspect="1" noChangeArrowheads="1"/>
          </p:cNvPicPr>
          <p:nvPr/>
        </p:nvPicPr>
        <p:blipFill>
          <a:blip r:embed="rId4" cstate="print"/>
          <a:srcRect l="19531" t="30518" r="58008" b="20654"/>
          <a:stretch>
            <a:fillRect/>
          </a:stretch>
        </p:blipFill>
        <p:spPr bwMode="auto">
          <a:xfrm>
            <a:off x="2684959" y="1628799"/>
            <a:ext cx="1759569" cy="3060121"/>
          </a:xfrm>
          <a:prstGeom prst="rect">
            <a:avLst/>
          </a:prstGeom>
          <a:noFill/>
          <a:ln w="9525">
            <a:noFill/>
            <a:miter lim="800000"/>
            <a:headEnd/>
            <a:tailEnd/>
          </a:ln>
        </p:spPr>
      </p:pic>
      <p:pic>
        <p:nvPicPr>
          <p:cNvPr id="4102" name="Picture 2"/>
          <p:cNvPicPr>
            <a:picLocks noChangeAspect="1" noChangeArrowheads="1"/>
          </p:cNvPicPr>
          <p:nvPr/>
        </p:nvPicPr>
        <p:blipFill>
          <a:blip r:embed="rId5" cstate="print"/>
          <a:srcRect l="20508" t="31738" r="58008" b="19434"/>
          <a:stretch>
            <a:fillRect/>
          </a:stretch>
        </p:blipFill>
        <p:spPr bwMode="auto">
          <a:xfrm>
            <a:off x="4547399" y="1628800"/>
            <a:ext cx="1683067" cy="3060122"/>
          </a:xfrm>
          <a:prstGeom prst="rect">
            <a:avLst/>
          </a:prstGeom>
          <a:noFill/>
          <a:ln w="9525">
            <a:noFill/>
            <a:miter lim="800000"/>
            <a:headEnd/>
            <a:tailEnd/>
          </a:ln>
        </p:spPr>
      </p:pic>
      <p:pic>
        <p:nvPicPr>
          <p:cNvPr id="4103" name="Picture 3"/>
          <p:cNvPicPr>
            <a:picLocks noChangeAspect="1" noChangeArrowheads="1"/>
          </p:cNvPicPr>
          <p:nvPr/>
        </p:nvPicPr>
        <p:blipFill>
          <a:blip r:embed="rId6" cstate="print"/>
          <a:srcRect l="19531" t="30518" r="58008" b="20654"/>
          <a:stretch>
            <a:fillRect/>
          </a:stretch>
        </p:blipFill>
        <p:spPr bwMode="auto">
          <a:xfrm>
            <a:off x="6399709" y="1628799"/>
            <a:ext cx="1759569" cy="3060121"/>
          </a:xfrm>
          <a:prstGeom prst="rect">
            <a:avLst/>
          </a:prstGeom>
          <a:noFill/>
          <a:ln w="9525">
            <a:noFill/>
            <a:miter lim="800000"/>
            <a:headEnd/>
            <a:tailEnd/>
          </a:ln>
        </p:spPr>
      </p:pic>
      <p:sp>
        <p:nvSpPr>
          <p:cNvPr id="4104" name="TextBox 9"/>
          <p:cNvSpPr txBox="1">
            <a:spLocks noChangeArrowheads="1"/>
          </p:cNvSpPr>
          <p:nvPr/>
        </p:nvSpPr>
        <p:spPr bwMode="auto">
          <a:xfrm>
            <a:off x="827584" y="4862536"/>
            <a:ext cx="1728192" cy="461665"/>
          </a:xfrm>
          <a:prstGeom prst="rect">
            <a:avLst/>
          </a:prstGeom>
          <a:noFill/>
          <a:ln w="9525">
            <a:noFill/>
            <a:miter lim="800000"/>
            <a:headEnd/>
            <a:tailEnd/>
          </a:ln>
        </p:spPr>
        <p:txBody>
          <a:bodyPr wrap="square">
            <a:spAutoFit/>
          </a:bodyPr>
          <a:lstStyle/>
          <a:p>
            <a:pPr algn="ctr"/>
            <a:r>
              <a:rPr lang="en-GB" sz="2400" b="1" dirty="0">
                <a:solidFill>
                  <a:srgbClr val="FFFF00"/>
                </a:solidFill>
              </a:rPr>
              <a:t>Weather</a:t>
            </a:r>
          </a:p>
        </p:txBody>
      </p:sp>
      <p:sp>
        <p:nvSpPr>
          <p:cNvPr id="4105" name="TextBox 10"/>
          <p:cNvSpPr txBox="1">
            <a:spLocks noChangeArrowheads="1"/>
          </p:cNvSpPr>
          <p:nvPr/>
        </p:nvSpPr>
        <p:spPr bwMode="auto">
          <a:xfrm>
            <a:off x="2699792" y="4862536"/>
            <a:ext cx="1728192" cy="461665"/>
          </a:xfrm>
          <a:prstGeom prst="rect">
            <a:avLst/>
          </a:prstGeom>
          <a:noFill/>
          <a:ln w="9525">
            <a:noFill/>
            <a:miter lim="800000"/>
            <a:headEnd/>
            <a:tailEnd/>
          </a:ln>
        </p:spPr>
        <p:txBody>
          <a:bodyPr wrap="square">
            <a:spAutoFit/>
          </a:bodyPr>
          <a:lstStyle/>
          <a:p>
            <a:pPr algn="ctr"/>
            <a:r>
              <a:rPr lang="en-GB" sz="2400" b="1" dirty="0">
                <a:solidFill>
                  <a:srgbClr val="FFFF00"/>
                </a:solidFill>
              </a:rPr>
              <a:t>Wind</a:t>
            </a:r>
          </a:p>
        </p:txBody>
      </p:sp>
      <p:sp>
        <p:nvSpPr>
          <p:cNvPr id="4106" name="TextBox 11"/>
          <p:cNvSpPr txBox="1">
            <a:spLocks noChangeArrowheads="1"/>
          </p:cNvSpPr>
          <p:nvPr/>
        </p:nvSpPr>
        <p:spPr bwMode="auto">
          <a:xfrm>
            <a:off x="4355976" y="4862536"/>
            <a:ext cx="2016223" cy="461665"/>
          </a:xfrm>
          <a:prstGeom prst="rect">
            <a:avLst/>
          </a:prstGeom>
          <a:noFill/>
          <a:ln w="9525">
            <a:noFill/>
            <a:miter lim="800000"/>
            <a:headEnd/>
            <a:tailEnd/>
          </a:ln>
        </p:spPr>
        <p:txBody>
          <a:bodyPr wrap="square">
            <a:spAutoFit/>
          </a:bodyPr>
          <a:lstStyle/>
          <a:p>
            <a:pPr algn="ctr"/>
            <a:r>
              <a:rPr lang="en-GB" sz="2400" b="1" dirty="0">
                <a:solidFill>
                  <a:srgbClr val="FFFF00"/>
                </a:solidFill>
              </a:rPr>
              <a:t>Temperature</a:t>
            </a:r>
          </a:p>
        </p:txBody>
      </p:sp>
      <p:sp>
        <p:nvSpPr>
          <p:cNvPr id="4107" name="TextBox 12"/>
          <p:cNvSpPr txBox="1">
            <a:spLocks noChangeArrowheads="1"/>
          </p:cNvSpPr>
          <p:nvPr/>
        </p:nvSpPr>
        <p:spPr bwMode="auto">
          <a:xfrm>
            <a:off x="6372200" y="4862536"/>
            <a:ext cx="1800200" cy="461665"/>
          </a:xfrm>
          <a:prstGeom prst="rect">
            <a:avLst/>
          </a:prstGeom>
          <a:noFill/>
          <a:ln w="9525">
            <a:noFill/>
            <a:miter lim="800000"/>
            <a:headEnd/>
            <a:tailEnd/>
          </a:ln>
        </p:spPr>
        <p:txBody>
          <a:bodyPr wrap="square">
            <a:spAutoFit/>
          </a:bodyPr>
          <a:lstStyle/>
          <a:p>
            <a:pPr algn="ctr"/>
            <a:r>
              <a:rPr lang="en-GB" sz="2400" b="1" dirty="0">
                <a:solidFill>
                  <a:srgbClr val="FFFF00"/>
                </a:solidFill>
              </a:rPr>
              <a:t>UV Index</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592138" y="379413"/>
            <a:ext cx="184150" cy="457200"/>
          </a:xfrm>
          <a:prstGeom prst="rect">
            <a:avLst/>
          </a:prstGeom>
          <a:noFill/>
          <a:ln w="9525">
            <a:noFill/>
            <a:miter lim="800000"/>
            <a:headEnd/>
            <a:tailEnd/>
          </a:ln>
        </p:spPr>
        <p:txBody>
          <a:bodyPr wrap="none">
            <a:spAutoFit/>
          </a:bodyPr>
          <a:lstStyle/>
          <a:p>
            <a:endParaRPr lang="en-US" sz="2400">
              <a:solidFill>
                <a:srgbClr val="FFFF00"/>
              </a:solidFill>
            </a:endParaRPr>
          </a:p>
        </p:txBody>
      </p:sp>
      <p:sp>
        <p:nvSpPr>
          <p:cNvPr id="5123" name="Text Box 3"/>
          <p:cNvSpPr txBox="1">
            <a:spLocks noChangeArrowheads="1"/>
          </p:cNvSpPr>
          <p:nvPr/>
        </p:nvSpPr>
        <p:spPr bwMode="auto">
          <a:xfrm>
            <a:off x="0" y="692696"/>
            <a:ext cx="9144000" cy="769441"/>
          </a:xfrm>
          <a:prstGeom prst="rect">
            <a:avLst/>
          </a:prstGeom>
          <a:noFill/>
          <a:ln w="9525">
            <a:noFill/>
            <a:miter lim="800000"/>
            <a:headEnd/>
            <a:tailEnd/>
          </a:ln>
        </p:spPr>
        <p:txBody>
          <a:bodyPr wrap="square">
            <a:spAutoFit/>
          </a:bodyPr>
          <a:lstStyle/>
          <a:p>
            <a:pPr algn="ctr"/>
            <a:r>
              <a:rPr lang="en-GB" sz="4400" b="1" dirty="0" smtClean="0">
                <a:solidFill>
                  <a:srgbClr val="FFFF00"/>
                </a:solidFill>
              </a:rPr>
              <a:t>Sunshine</a:t>
            </a:r>
            <a:endParaRPr lang="en-US" sz="4400" b="1" dirty="0">
              <a:solidFill>
                <a:srgbClr val="FFFF00"/>
              </a:solidFill>
            </a:endParaRPr>
          </a:p>
        </p:txBody>
      </p:sp>
      <p:graphicFrame>
        <p:nvGraphicFramePr>
          <p:cNvPr id="19489" name="Group 33"/>
          <p:cNvGraphicFramePr>
            <a:graphicFrameLocks noGrp="1"/>
          </p:cNvGraphicFramePr>
          <p:nvPr/>
        </p:nvGraphicFramePr>
        <p:xfrm>
          <a:off x="539552" y="1628800"/>
          <a:ext cx="8178677" cy="2649538"/>
        </p:xfrm>
        <a:graphic>
          <a:graphicData uri="http://schemas.openxmlformats.org/drawingml/2006/table">
            <a:tbl>
              <a:tblPr/>
              <a:tblGrid>
                <a:gridCol w="1080120"/>
                <a:gridCol w="1646106"/>
                <a:gridCol w="1363978"/>
                <a:gridCol w="1362247"/>
                <a:gridCol w="1363978"/>
                <a:gridCol w="1362248"/>
              </a:tblGrid>
              <a:tr h="441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FFFF00"/>
                          </a:solidFill>
                          <a:effectLst/>
                          <a:latin typeface="Univers 55" pitchFamily="34" charset="0"/>
                          <a:cs typeface="Arial" charset="0"/>
                        </a:rPr>
                        <a:t>UV Index</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FFFF00"/>
                        </a:solidFill>
                        <a:effectLst/>
                        <a:latin typeface="Univers 55" pitchFamily="34" charset="0"/>
                        <a:cs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FFFF00"/>
                        </a:solidFill>
                        <a:effectLst/>
                        <a:latin typeface="Univers 55" pitchFamily="34" charset="0"/>
                        <a:cs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FFFF00"/>
                        </a:solidFill>
                        <a:effectLst/>
                        <a:latin typeface="Univers 55" pitchFamily="34" charset="0"/>
                        <a:cs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FFFF00"/>
                        </a:solidFill>
                        <a:effectLst/>
                        <a:latin typeface="Univers 55" pitchFamily="34" charset="0"/>
                        <a:cs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FFFF00"/>
                        </a:solidFill>
                        <a:effectLst/>
                        <a:latin typeface="Univers 55" pitchFamily="34" charset="0"/>
                        <a:cs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774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FFFF00"/>
                          </a:solidFill>
                          <a:effectLst/>
                          <a:latin typeface="Univers 55" pitchFamily="34" charset="0"/>
                          <a:cs typeface="Arial" charset="0"/>
                        </a:rPr>
                        <a:t>Exposure category</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FFFF00"/>
                          </a:solidFill>
                          <a:effectLst/>
                          <a:latin typeface="Univers 55" pitchFamily="34" charset="0"/>
                          <a:cs typeface="Arial" charset="0"/>
                        </a:rPr>
                        <a:t>Low</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FFFF00"/>
                          </a:solidFill>
                          <a:effectLst/>
                          <a:latin typeface="Univers 55" pitchFamily="34" charset="0"/>
                          <a:cs typeface="Arial" charset="0"/>
                        </a:rPr>
                        <a:t>Moderate</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FFFF00"/>
                          </a:solidFill>
                          <a:effectLst/>
                          <a:latin typeface="Univers 55" pitchFamily="34" charset="0"/>
                          <a:cs typeface="Arial" charset="0"/>
                        </a:rPr>
                        <a:t>High</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FFFF00"/>
                          </a:solidFill>
                          <a:effectLst/>
                          <a:latin typeface="Univers 55" pitchFamily="34" charset="0"/>
                          <a:cs typeface="Arial" charset="0"/>
                        </a:rPr>
                        <a:t>Very high </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FFFF00"/>
                          </a:solidFill>
                          <a:effectLst/>
                          <a:latin typeface="Univers 55" pitchFamily="34" charset="0"/>
                          <a:cs typeface="Arial" charset="0"/>
                        </a:rPr>
                        <a:t>Extreme</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1433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FFFF00"/>
                          </a:solidFill>
                          <a:effectLst/>
                          <a:latin typeface="Univers 55" pitchFamily="34" charset="0"/>
                          <a:cs typeface="Arial" charset="0"/>
                        </a:rPr>
                        <a:t>Protection required</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FFFF00"/>
                          </a:solidFill>
                          <a:effectLst/>
                          <a:latin typeface="Univers 55" pitchFamily="34" charset="0"/>
                          <a:cs typeface="Arial" charset="0"/>
                        </a:rPr>
                        <a:t>None. You can safely stay outside.</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FFFF00"/>
                          </a:solidFill>
                          <a:effectLst/>
                          <a:latin typeface="Univers 55" pitchFamily="34" charset="0"/>
                          <a:cs typeface="Arial" charset="0"/>
                        </a:rPr>
                        <a:t>Seek shade during midday hours, cover up and wear sunscreen.</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FFFF00"/>
                          </a:solidFill>
                          <a:effectLst/>
                          <a:latin typeface="Univers 55" pitchFamily="34" charset="0"/>
                          <a:cs typeface="Arial" charset="0"/>
                        </a:rPr>
                        <a:t>Avoid being outside during midday hours. Shirt, sunscreen and hat essential.</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r>
            </a:tbl>
          </a:graphicData>
        </a:graphic>
      </p:graphicFrame>
      <p:pic>
        <p:nvPicPr>
          <p:cNvPr id="5141" name="Picture 1" descr="Solar UV index 1"/>
          <p:cNvPicPr>
            <a:picLocks noChangeAspect="1" noChangeArrowheads="1"/>
          </p:cNvPicPr>
          <p:nvPr/>
        </p:nvPicPr>
        <p:blipFill>
          <a:blip r:embed="rId3" cstate="print"/>
          <a:srcRect/>
          <a:stretch>
            <a:fillRect/>
          </a:stretch>
        </p:blipFill>
        <p:spPr bwMode="auto">
          <a:xfrm>
            <a:off x="2054572" y="1700808"/>
            <a:ext cx="381000" cy="381000"/>
          </a:xfrm>
          <a:prstGeom prst="rect">
            <a:avLst/>
          </a:prstGeom>
          <a:noFill/>
          <a:ln w="9525">
            <a:noFill/>
            <a:miter lim="800000"/>
            <a:headEnd/>
            <a:tailEnd/>
          </a:ln>
        </p:spPr>
      </p:pic>
      <p:pic>
        <p:nvPicPr>
          <p:cNvPr id="5142" name="Picture 2" descr="Solar UV index 2"/>
          <p:cNvPicPr>
            <a:picLocks noChangeAspect="1" noChangeArrowheads="1"/>
          </p:cNvPicPr>
          <p:nvPr/>
        </p:nvPicPr>
        <p:blipFill>
          <a:blip r:embed="rId4" cstate="print"/>
          <a:srcRect/>
          <a:stretch>
            <a:fillRect/>
          </a:stretch>
        </p:blipFill>
        <p:spPr bwMode="auto">
          <a:xfrm>
            <a:off x="2411760" y="1700808"/>
            <a:ext cx="381000" cy="381000"/>
          </a:xfrm>
          <a:prstGeom prst="rect">
            <a:avLst/>
          </a:prstGeom>
          <a:noFill/>
          <a:ln w="9525">
            <a:noFill/>
            <a:miter lim="800000"/>
            <a:headEnd/>
            <a:tailEnd/>
          </a:ln>
        </p:spPr>
      </p:pic>
      <p:pic>
        <p:nvPicPr>
          <p:cNvPr id="5143" name="Picture 3" descr="Solar UV index 3"/>
          <p:cNvPicPr>
            <a:picLocks noChangeAspect="1" noChangeArrowheads="1"/>
          </p:cNvPicPr>
          <p:nvPr/>
        </p:nvPicPr>
        <p:blipFill>
          <a:blip r:embed="rId5" cstate="print"/>
          <a:srcRect/>
          <a:stretch>
            <a:fillRect/>
          </a:stretch>
        </p:blipFill>
        <p:spPr bwMode="auto">
          <a:xfrm>
            <a:off x="3476625" y="1682750"/>
            <a:ext cx="381000" cy="381000"/>
          </a:xfrm>
          <a:prstGeom prst="rect">
            <a:avLst/>
          </a:prstGeom>
          <a:noFill/>
          <a:ln w="9525">
            <a:noFill/>
            <a:miter lim="800000"/>
            <a:headEnd/>
            <a:tailEnd/>
          </a:ln>
        </p:spPr>
      </p:pic>
      <p:pic>
        <p:nvPicPr>
          <p:cNvPr id="5144" name="Picture 4" descr="Solar UV index 4"/>
          <p:cNvPicPr>
            <a:picLocks noChangeAspect="1" noChangeArrowheads="1"/>
          </p:cNvPicPr>
          <p:nvPr/>
        </p:nvPicPr>
        <p:blipFill>
          <a:blip r:embed="rId6" cstate="print"/>
          <a:srcRect/>
          <a:stretch>
            <a:fillRect/>
          </a:stretch>
        </p:blipFill>
        <p:spPr bwMode="auto">
          <a:xfrm>
            <a:off x="3762375" y="1682750"/>
            <a:ext cx="381000" cy="381000"/>
          </a:xfrm>
          <a:prstGeom prst="rect">
            <a:avLst/>
          </a:prstGeom>
          <a:noFill/>
          <a:ln w="9525">
            <a:noFill/>
            <a:miter lim="800000"/>
            <a:headEnd/>
            <a:tailEnd/>
          </a:ln>
        </p:spPr>
      </p:pic>
      <p:pic>
        <p:nvPicPr>
          <p:cNvPr id="5145" name="Picture 5" descr="Solar UV index 5"/>
          <p:cNvPicPr>
            <a:picLocks noChangeAspect="1" noChangeArrowheads="1"/>
          </p:cNvPicPr>
          <p:nvPr/>
        </p:nvPicPr>
        <p:blipFill>
          <a:blip r:embed="rId7" cstate="print"/>
          <a:srcRect/>
          <a:stretch>
            <a:fillRect/>
          </a:stretch>
        </p:blipFill>
        <p:spPr bwMode="auto">
          <a:xfrm>
            <a:off x="4048125" y="1682750"/>
            <a:ext cx="381000" cy="381000"/>
          </a:xfrm>
          <a:prstGeom prst="rect">
            <a:avLst/>
          </a:prstGeom>
          <a:noFill/>
          <a:ln w="9525">
            <a:noFill/>
            <a:miter lim="800000"/>
            <a:headEnd/>
            <a:tailEnd/>
          </a:ln>
        </p:spPr>
      </p:pic>
      <p:pic>
        <p:nvPicPr>
          <p:cNvPr id="5146" name="Picture 6" descr="Solar UV index 6"/>
          <p:cNvPicPr>
            <a:picLocks noChangeAspect="1" noChangeArrowheads="1"/>
          </p:cNvPicPr>
          <p:nvPr/>
        </p:nvPicPr>
        <p:blipFill>
          <a:blip r:embed="rId8" cstate="print"/>
          <a:srcRect/>
          <a:stretch>
            <a:fillRect/>
          </a:stretch>
        </p:blipFill>
        <p:spPr bwMode="auto">
          <a:xfrm>
            <a:off x="4619625" y="1682750"/>
            <a:ext cx="381000" cy="381000"/>
          </a:xfrm>
          <a:prstGeom prst="rect">
            <a:avLst/>
          </a:prstGeom>
          <a:noFill/>
          <a:ln w="9525">
            <a:noFill/>
            <a:miter lim="800000"/>
            <a:headEnd/>
            <a:tailEnd/>
          </a:ln>
        </p:spPr>
      </p:pic>
      <p:pic>
        <p:nvPicPr>
          <p:cNvPr id="5147" name="Picture 7" descr="Solar UV index 7"/>
          <p:cNvPicPr>
            <a:picLocks noChangeAspect="1" noChangeArrowheads="1"/>
          </p:cNvPicPr>
          <p:nvPr/>
        </p:nvPicPr>
        <p:blipFill>
          <a:blip r:embed="rId9" cstate="print"/>
          <a:srcRect/>
          <a:stretch>
            <a:fillRect/>
          </a:stretch>
        </p:blipFill>
        <p:spPr bwMode="auto">
          <a:xfrm>
            <a:off x="4976813" y="1682750"/>
            <a:ext cx="381000" cy="381000"/>
          </a:xfrm>
          <a:prstGeom prst="rect">
            <a:avLst/>
          </a:prstGeom>
          <a:noFill/>
          <a:ln w="9525">
            <a:noFill/>
            <a:miter lim="800000"/>
            <a:headEnd/>
            <a:tailEnd/>
          </a:ln>
        </p:spPr>
      </p:pic>
      <p:pic>
        <p:nvPicPr>
          <p:cNvPr id="5148" name="Picture 8" descr="Solar UV index 8"/>
          <p:cNvPicPr>
            <a:picLocks noChangeAspect="1" noChangeArrowheads="1"/>
          </p:cNvPicPr>
          <p:nvPr/>
        </p:nvPicPr>
        <p:blipFill>
          <a:blip r:embed="rId10" cstate="print"/>
          <a:srcRect/>
          <a:stretch>
            <a:fillRect/>
          </a:stretch>
        </p:blipFill>
        <p:spPr bwMode="auto">
          <a:xfrm>
            <a:off x="5929313" y="1682750"/>
            <a:ext cx="381000" cy="381000"/>
          </a:xfrm>
          <a:prstGeom prst="rect">
            <a:avLst/>
          </a:prstGeom>
          <a:noFill/>
          <a:ln w="9525">
            <a:noFill/>
            <a:miter lim="800000"/>
            <a:headEnd/>
            <a:tailEnd/>
          </a:ln>
        </p:spPr>
      </p:pic>
      <p:pic>
        <p:nvPicPr>
          <p:cNvPr id="5149" name="Picture 9" descr="Solar UV index 9"/>
          <p:cNvPicPr>
            <a:picLocks noChangeAspect="1" noChangeArrowheads="1"/>
          </p:cNvPicPr>
          <p:nvPr/>
        </p:nvPicPr>
        <p:blipFill>
          <a:blip r:embed="rId11" cstate="print"/>
          <a:srcRect/>
          <a:stretch>
            <a:fillRect/>
          </a:stretch>
        </p:blipFill>
        <p:spPr bwMode="auto">
          <a:xfrm>
            <a:off x="6286500" y="1682750"/>
            <a:ext cx="381000" cy="381000"/>
          </a:xfrm>
          <a:prstGeom prst="rect">
            <a:avLst/>
          </a:prstGeom>
          <a:noFill/>
          <a:ln w="9525">
            <a:noFill/>
            <a:miter lim="800000"/>
            <a:headEnd/>
            <a:tailEnd/>
          </a:ln>
        </p:spPr>
      </p:pic>
      <p:pic>
        <p:nvPicPr>
          <p:cNvPr id="5150" name="Picture 10" descr="Solar UV index 10"/>
          <p:cNvPicPr>
            <a:picLocks noChangeAspect="1" noChangeArrowheads="1"/>
          </p:cNvPicPr>
          <p:nvPr/>
        </p:nvPicPr>
        <p:blipFill>
          <a:blip r:embed="rId12" cstate="print"/>
          <a:srcRect/>
          <a:stretch>
            <a:fillRect/>
          </a:stretch>
        </p:blipFill>
        <p:spPr bwMode="auto">
          <a:xfrm>
            <a:off x="6572250" y="1682750"/>
            <a:ext cx="381000" cy="381000"/>
          </a:xfrm>
          <a:prstGeom prst="rect">
            <a:avLst/>
          </a:prstGeom>
          <a:noFill/>
          <a:ln w="9525">
            <a:noFill/>
            <a:miter lim="800000"/>
            <a:headEnd/>
            <a:tailEnd/>
          </a:ln>
        </p:spPr>
      </p:pic>
      <p:pic>
        <p:nvPicPr>
          <p:cNvPr id="5151" name="Picture 11" descr="Solar UV index 11+"/>
          <p:cNvPicPr>
            <a:picLocks noChangeAspect="1" noChangeArrowheads="1"/>
          </p:cNvPicPr>
          <p:nvPr/>
        </p:nvPicPr>
        <p:blipFill>
          <a:blip r:embed="rId13" cstate="print"/>
          <a:srcRect/>
          <a:stretch>
            <a:fillRect/>
          </a:stretch>
        </p:blipFill>
        <p:spPr bwMode="auto">
          <a:xfrm>
            <a:off x="7405688" y="1658938"/>
            <a:ext cx="381000" cy="381000"/>
          </a:xfrm>
          <a:prstGeom prst="rect">
            <a:avLst/>
          </a:prstGeom>
          <a:noFill/>
          <a:ln w="9525">
            <a:noFill/>
            <a:miter lim="800000"/>
            <a:headEnd/>
            <a:tailEnd/>
          </a:ln>
        </p:spPr>
      </p:pic>
      <p:sp>
        <p:nvSpPr>
          <p:cNvPr id="5152" name="TextBox 15"/>
          <p:cNvSpPr txBox="1">
            <a:spLocks noChangeArrowheads="1"/>
          </p:cNvSpPr>
          <p:nvPr/>
        </p:nvSpPr>
        <p:spPr bwMode="auto">
          <a:xfrm>
            <a:off x="179512" y="4600575"/>
            <a:ext cx="8964487" cy="1200329"/>
          </a:xfrm>
          <a:prstGeom prst="rect">
            <a:avLst/>
          </a:prstGeom>
          <a:noFill/>
          <a:ln w="9525">
            <a:noFill/>
            <a:miter lim="800000"/>
            <a:headEnd/>
            <a:tailEnd/>
          </a:ln>
        </p:spPr>
        <p:txBody>
          <a:bodyPr wrap="square">
            <a:spAutoFit/>
          </a:bodyPr>
          <a:lstStyle/>
          <a:p>
            <a:r>
              <a:rPr lang="en-GB" sz="2400" b="1" dirty="0">
                <a:solidFill>
                  <a:srgbClr val="FFFF00"/>
                </a:solidFill>
              </a:rPr>
              <a:t>Even with dark skin, damage can be caused by the sun. Sun protection factors of over 30 and preferably 50+ are best for expeditions. You could be in the sun for up to 12 hours.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592138" y="379413"/>
            <a:ext cx="184150" cy="457200"/>
          </a:xfrm>
          <a:prstGeom prst="rect">
            <a:avLst/>
          </a:prstGeom>
          <a:noFill/>
          <a:ln w="9525">
            <a:noFill/>
            <a:miter lim="800000"/>
            <a:headEnd/>
            <a:tailEnd/>
          </a:ln>
        </p:spPr>
        <p:txBody>
          <a:bodyPr wrap="none">
            <a:spAutoFit/>
          </a:bodyPr>
          <a:lstStyle/>
          <a:p>
            <a:endParaRPr lang="en-US" sz="2400">
              <a:solidFill>
                <a:srgbClr val="FFFF00"/>
              </a:solidFill>
            </a:endParaRPr>
          </a:p>
        </p:txBody>
      </p:sp>
      <p:sp>
        <p:nvSpPr>
          <p:cNvPr id="6147" name="Text Box 3"/>
          <p:cNvSpPr txBox="1">
            <a:spLocks noChangeArrowheads="1"/>
          </p:cNvSpPr>
          <p:nvPr/>
        </p:nvSpPr>
        <p:spPr bwMode="auto">
          <a:xfrm>
            <a:off x="0" y="423863"/>
            <a:ext cx="9144000" cy="769441"/>
          </a:xfrm>
          <a:prstGeom prst="rect">
            <a:avLst/>
          </a:prstGeom>
          <a:noFill/>
          <a:ln w="9525">
            <a:noFill/>
            <a:miter lim="800000"/>
            <a:headEnd/>
            <a:tailEnd/>
          </a:ln>
        </p:spPr>
        <p:txBody>
          <a:bodyPr wrap="square">
            <a:spAutoFit/>
          </a:bodyPr>
          <a:lstStyle/>
          <a:p>
            <a:pPr algn="ctr"/>
            <a:r>
              <a:rPr lang="en-GB" sz="4400" b="1" dirty="0" smtClean="0">
                <a:solidFill>
                  <a:srgbClr val="FFFF00"/>
                </a:solidFill>
              </a:rPr>
              <a:t>Heat</a:t>
            </a:r>
            <a:endParaRPr lang="en-US" sz="4400" b="1" dirty="0">
              <a:solidFill>
                <a:srgbClr val="FFFF00"/>
              </a:solidFill>
            </a:endParaRPr>
          </a:p>
        </p:txBody>
      </p:sp>
      <p:pic>
        <p:nvPicPr>
          <p:cNvPr id="6148" name="Picture 3" descr="DSC03762.JPG"/>
          <p:cNvPicPr>
            <a:picLocks noChangeAspect="1"/>
          </p:cNvPicPr>
          <p:nvPr/>
        </p:nvPicPr>
        <p:blipFill>
          <a:blip r:embed="rId3" cstate="print"/>
          <a:srcRect l="19531" t="13541" r="21094" b="32291"/>
          <a:stretch>
            <a:fillRect/>
          </a:stretch>
        </p:blipFill>
        <p:spPr bwMode="auto">
          <a:xfrm>
            <a:off x="1857375" y="1196752"/>
            <a:ext cx="5429250" cy="3714750"/>
          </a:xfrm>
          <a:prstGeom prst="rect">
            <a:avLst/>
          </a:prstGeom>
          <a:noFill/>
          <a:ln w="9525">
            <a:noFill/>
            <a:miter lim="800000"/>
            <a:headEnd/>
            <a:tailEnd/>
          </a:ln>
        </p:spPr>
      </p:pic>
      <p:sp>
        <p:nvSpPr>
          <p:cNvPr id="6149" name="TextBox 4"/>
          <p:cNvSpPr txBox="1">
            <a:spLocks noChangeArrowheads="1"/>
          </p:cNvSpPr>
          <p:nvPr/>
        </p:nvSpPr>
        <p:spPr bwMode="auto">
          <a:xfrm>
            <a:off x="323528" y="5013176"/>
            <a:ext cx="8352928" cy="1200329"/>
          </a:xfrm>
          <a:prstGeom prst="rect">
            <a:avLst/>
          </a:prstGeom>
          <a:noFill/>
          <a:ln w="9525">
            <a:noFill/>
            <a:miter lim="800000"/>
            <a:headEnd/>
            <a:tailEnd/>
          </a:ln>
        </p:spPr>
        <p:txBody>
          <a:bodyPr wrap="square">
            <a:spAutoFit/>
          </a:bodyPr>
          <a:lstStyle/>
          <a:p>
            <a:r>
              <a:rPr lang="en-GB" sz="2400" b="1" dirty="0">
                <a:solidFill>
                  <a:srgbClr val="FFFF00"/>
                </a:solidFill>
              </a:rPr>
              <a:t>Look at the weather forecast – this picture was taken at </a:t>
            </a:r>
            <a:r>
              <a:rPr lang="en-GB" sz="2400" b="1" dirty="0" smtClean="0">
                <a:solidFill>
                  <a:srgbClr val="FFFF00"/>
                </a:solidFill>
              </a:rPr>
              <a:t>28</a:t>
            </a:r>
            <a:r>
              <a:rPr lang="en-GB" sz="2400" b="1" baseline="30000" dirty="0" smtClean="0">
                <a:solidFill>
                  <a:srgbClr val="FFFF00"/>
                </a:solidFill>
              </a:rPr>
              <a:t>o</a:t>
            </a:r>
            <a:r>
              <a:rPr lang="en-GB" sz="2400" b="1" dirty="0" smtClean="0">
                <a:solidFill>
                  <a:srgbClr val="FFFF00"/>
                </a:solidFill>
              </a:rPr>
              <a:t> </a:t>
            </a:r>
            <a:r>
              <a:rPr lang="en-GB" sz="2400" b="1" dirty="0">
                <a:solidFill>
                  <a:srgbClr val="FFFF00"/>
                </a:solidFill>
              </a:rPr>
              <a:t>C.  This group of cadets needed nearly 4 litres of water each that day.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592138" y="379413"/>
            <a:ext cx="184150" cy="457200"/>
          </a:xfrm>
          <a:prstGeom prst="rect">
            <a:avLst/>
          </a:prstGeom>
          <a:noFill/>
          <a:ln w="9525">
            <a:noFill/>
            <a:miter lim="800000"/>
            <a:headEnd/>
            <a:tailEnd/>
          </a:ln>
        </p:spPr>
        <p:txBody>
          <a:bodyPr wrap="none">
            <a:spAutoFit/>
          </a:bodyPr>
          <a:lstStyle/>
          <a:p>
            <a:endParaRPr lang="en-US" sz="2400">
              <a:solidFill>
                <a:srgbClr val="FFFF00"/>
              </a:solidFill>
            </a:endParaRPr>
          </a:p>
        </p:txBody>
      </p:sp>
      <p:sp>
        <p:nvSpPr>
          <p:cNvPr id="7171" name="Text Box 3"/>
          <p:cNvSpPr txBox="1">
            <a:spLocks noChangeArrowheads="1"/>
          </p:cNvSpPr>
          <p:nvPr/>
        </p:nvSpPr>
        <p:spPr bwMode="auto">
          <a:xfrm>
            <a:off x="0" y="548680"/>
            <a:ext cx="9144000" cy="769441"/>
          </a:xfrm>
          <a:prstGeom prst="rect">
            <a:avLst/>
          </a:prstGeom>
          <a:noFill/>
          <a:ln w="9525">
            <a:noFill/>
            <a:miter lim="800000"/>
            <a:headEnd/>
            <a:tailEnd/>
          </a:ln>
        </p:spPr>
        <p:txBody>
          <a:bodyPr wrap="square">
            <a:spAutoFit/>
          </a:bodyPr>
          <a:lstStyle/>
          <a:p>
            <a:pPr algn="ctr"/>
            <a:r>
              <a:rPr lang="en-GB" sz="4400" b="1" dirty="0" smtClean="0">
                <a:solidFill>
                  <a:srgbClr val="FFFF00"/>
                </a:solidFill>
              </a:rPr>
              <a:t>Snow </a:t>
            </a:r>
            <a:r>
              <a:rPr lang="en-GB" sz="4400" b="1" dirty="0">
                <a:solidFill>
                  <a:srgbClr val="FFFF00"/>
                </a:solidFill>
              </a:rPr>
              <a:t>and ice</a:t>
            </a:r>
            <a:endParaRPr lang="en-US" sz="4400" b="1" dirty="0">
              <a:solidFill>
                <a:srgbClr val="FFFF00"/>
              </a:solidFill>
            </a:endParaRPr>
          </a:p>
        </p:txBody>
      </p:sp>
      <p:pic>
        <p:nvPicPr>
          <p:cNvPr id="7172" name="Picture 7" descr="DSC03402.JPG"/>
          <p:cNvPicPr>
            <a:picLocks noChangeAspect="1"/>
          </p:cNvPicPr>
          <p:nvPr/>
        </p:nvPicPr>
        <p:blipFill>
          <a:blip r:embed="rId3" cstate="print"/>
          <a:srcRect/>
          <a:stretch>
            <a:fillRect/>
          </a:stretch>
        </p:blipFill>
        <p:spPr bwMode="auto">
          <a:xfrm>
            <a:off x="1893094" y="1556792"/>
            <a:ext cx="5357812" cy="4017963"/>
          </a:xfrm>
          <a:prstGeom prst="rect">
            <a:avLst/>
          </a:prstGeom>
          <a:noFill/>
          <a:ln w="9525">
            <a:noFill/>
            <a:miter lim="800000"/>
            <a:headEnd/>
            <a:tailEnd/>
          </a:ln>
        </p:spPr>
      </p:pic>
      <p:sp>
        <p:nvSpPr>
          <p:cNvPr id="7173" name="TextBox 8"/>
          <p:cNvSpPr txBox="1">
            <a:spLocks noChangeArrowheads="1"/>
          </p:cNvSpPr>
          <p:nvPr/>
        </p:nvSpPr>
        <p:spPr bwMode="auto">
          <a:xfrm>
            <a:off x="611560" y="5661248"/>
            <a:ext cx="8073044" cy="461665"/>
          </a:xfrm>
          <a:prstGeom prst="rect">
            <a:avLst/>
          </a:prstGeom>
          <a:noFill/>
          <a:ln w="9525">
            <a:noFill/>
            <a:miter lim="800000"/>
            <a:headEnd/>
            <a:tailEnd/>
          </a:ln>
        </p:spPr>
        <p:txBody>
          <a:bodyPr wrap="none">
            <a:spAutoFit/>
          </a:bodyPr>
          <a:lstStyle/>
          <a:p>
            <a:r>
              <a:rPr lang="en-GB" sz="2400" b="1" dirty="0">
                <a:solidFill>
                  <a:srgbClr val="FFFF00"/>
                </a:solidFill>
              </a:rPr>
              <a:t>Think about – slips and falls; cold and wet; navigation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592138" y="379413"/>
            <a:ext cx="184150" cy="457200"/>
          </a:xfrm>
          <a:prstGeom prst="rect">
            <a:avLst/>
          </a:prstGeom>
          <a:noFill/>
          <a:ln w="9525">
            <a:noFill/>
            <a:miter lim="800000"/>
            <a:headEnd/>
            <a:tailEnd/>
          </a:ln>
        </p:spPr>
        <p:txBody>
          <a:bodyPr wrap="none">
            <a:spAutoFit/>
          </a:bodyPr>
          <a:lstStyle/>
          <a:p>
            <a:endParaRPr lang="en-US" sz="2400"/>
          </a:p>
        </p:txBody>
      </p:sp>
      <p:sp>
        <p:nvSpPr>
          <p:cNvPr id="8195" name="Text Box 3"/>
          <p:cNvSpPr txBox="1">
            <a:spLocks noChangeArrowheads="1"/>
          </p:cNvSpPr>
          <p:nvPr/>
        </p:nvSpPr>
        <p:spPr bwMode="auto">
          <a:xfrm>
            <a:off x="0" y="620688"/>
            <a:ext cx="9144000" cy="769441"/>
          </a:xfrm>
          <a:prstGeom prst="rect">
            <a:avLst/>
          </a:prstGeom>
          <a:noFill/>
          <a:ln w="9525">
            <a:noFill/>
            <a:miter lim="800000"/>
            <a:headEnd/>
            <a:tailEnd/>
          </a:ln>
        </p:spPr>
        <p:txBody>
          <a:bodyPr wrap="square">
            <a:spAutoFit/>
          </a:bodyPr>
          <a:lstStyle/>
          <a:p>
            <a:pPr algn="ctr"/>
            <a:r>
              <a:rPr lang="en-GB" sz="4400" b="1" dirty="0" smtClean="0">
                <a:solidFill>
                  <a:srgbClr val="FFFF00"/>
                </a:solidFill>
              </a:rPr>
              <a:t>Wind</a:t>
            </a:r>
            <a:endParaRPr lang="en-US" sz="4400" b="1" dirty="0">
              <a:solidFill>
                <a:srgbClr val="FFFF00"/>
              </a:solidFill>
            </a:endParaRPr>
          </a:p>
        </p:txBody>
      </p:sp>
      <p:pic>
        <p:nvPicPr>
          <p:cNvPr id="8196" name="Picture 3"/>
          <p:cNvPicPr>
            <a:picLocks noChangeAspect="1" noChangeArrowheads="1"/>
          </p:cNvPicPr>
          <p:nvPr/>
        </p:nvPicPr>
        <p:blipFill>
          <a:blip r:embed="rId3" cstate="print"/>
          <a:srcRect/>
          <a:stretch>
            <a:fillRect/>
          </a:stretch>
        </p:blipFill>
        <p:spPr bwMode="auto">
          <a:xfrm>
            <a:off x="539552" y="1700808"/>
            <a:ext cx="7981950" cy="3963988"/>
          </a:xfrm>
          <a:prstGeom prst="rect">
            <a:avLst/>
          </a:prstGeom>
          <a:noFill/>
          <a:ln w="9525">
            <a:noFill/>
            <a:miter lim="800000"/>
            <a:headEnd/>
            <a:tailEnd/>
          </a:ln>
        </p:spPr>
      </p:pic>
      <p:sp>
        <p:nvSpPr>
          <p:cNvPr id="8197" name="Text Box 5"/>
          <p:cNvSpPr txBox="1">
            <a:spLocks noChangeArrowheads="1"/>
          </p:cNvSpPr>
          <p:nvPr/>
        </p:nvSpPr>
        <p:spPr bwMode="auto">
          <a:xfrm>
            <a:off x="251520" y="5805264"/>
            <a:ext cx="8640960" cy="830997"/>
          </a:xfrm>
          <a:prstGeom prst="rect">
            <a:avLst/>
          </a:prstGeom>
          <a:noFill/>
          <a:ln w="9525">
            <a:noFill/>
            <a:miter lim="800000"/>
            <a:headEnd/>
            <a:tailEnd/>
          </a:ln>
        </p:spPr>
        <p:txBody>
          <a:bodyPr wrap="square">
            <a:spAutoFit/>
          </a:bodyPr>
          <a:lstStyle/>
          <a:p>
            <a:pPr algn="ctr"/>
            <a:r>
              <a:rPr lang="en-GB" sz="2400" b="1" dirty="0">
                <a:solidFill>
                  <a:srgbClr val="FFFF00"/>
                </a:solidFill>
              </a:rPr>
              <a:t>The stronger the wind the colder it will feel.  Note that even fairly gentle wind lowers the temp by 3 or </a:t>
            </a:r>
            <a:r>
              <a:rPr lang="en-GB" sz="2400" b="1" dirty="0" smtClean="0">
                <a:solidFill>
                  <a:srgbClr val="FFFF00"/>
                </a:solidFill>
              </a:rPr>
              <a:t>4</a:t>
            </a:r>
            <a:r>
              <a:rPr lang="en-GB" sz="2400" b="1" baseline="30000" dirty="0">
                <a:solidFill>
                  <a:srgbClr val="FFFF00"/>
                </a:solidFill>
              </a:rPr>
              <a:t>o</a:t>
            </a:r>
            <a:r>
              <a:rPr lang="en-GB" sz="2400" b="1" dirty="0" smtClean="0">
                <a:solidFill>
                  <a:srgbClr val="FFFF00"/>
                </a:solidFill>
              </a:rPr>
              <a:t> C</a:t>
            </a:r>
            <a:endParaRPr lang="en-US" sz="2400" b="1" dirty="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592138" y="379413"/>
            <a:ext cx="184150" cy="457200"/>
          </a:xfrm>
          <a:prstGeom prst="rect">
            <a:avLst/>
          </a:prstGeom>
          <a:noFill/>
          <a:ln w="9525">
            <a:noFill/>
            <a:miter lim="800000"/>
            <a:headEnd/>
            <a:tailEnd/>
          </a:ln>
        </p:spPr>
        <p:txBody>
          <a:bodyPr wrap="none">
            <a:spAutoFit/>
          </a:bodyPr>
          <a:lstStyle/>
          <a:p>
            <a:endParaRPr lang="en-US" sz="2400">
              <a:solidFill>
                <a:srgbClr val="FFFF00"/>
              </a:solidFill>
            </a:endParaRPr>
          </a:p>
        </p:txBody>
      </p:sp>
      <p:sp>
        <p:nvSpPr>
          <p:cNvPr id="9219" name="Text Box 3"/>
          <p:cNvSpPr txBox="1">
            <a:spLocks noChangeArrowheads="1"/>
          </p:cNvSpPr>
          <p:nvPr/>
        </p:nvSpPr>
        <p:spPr bwMode="auto">
          <a:xfrm>
            <a:off x="0" y="548680"/>
            <a:ext cx="9144000" cy="769441"/>
          </a:xfrm>
          <a:prstGeom prst="rect">
            <a:avLst/>
          </a:prstGeom>
          <a:noFill/>
          <a:ln w="9525">
            <a:noFill/>
            <a:miter lim="800000"/>
            <a:headEnd/>
            <a:tailEnd/>
          </a:ln>
        </p:spPr>
        <p:txBody>
          <a:bodyPr wrap="square">
            <a:spAutoFit/>
          </a:bodyPr>
          <a:lstStyle/>
          <a:p>
            <a:pPr algn="ctr"/>
            <a:r>
              <a:rPr lang="en-GB" sz="4400" b="1" dirty="0" smtClean="0">
                <a:solidFill>
                  <a:srgbClr val="FFFF00"/>
                </a:solidFill>
              </a:rPr>
              <a:t>Mountain </a:t>
            </a:r>
            <a:r>
              <a:rPr lang="en-GB" sz="4400" b="1" dirty="0">
                <a:solidFill>
                  <a:srgbClr val="FFFF00"/>
                </a:solidFill>
              </a:rPr>
              <a:t>area forecasts</a:t>
            </a:r>
            <a:endParaRPr lang="en-US" sz="4400" b="1" dirty="0">
              <a:solidFill>
                <a:srgbClr val="FFFF00"/>
              </a:solidFill>
            </a:endParaRPr>
          </a:p>
        </p:txBody>
      </p:sp>
      <p:pic>
        <p:nvPicPr>
          <p:cNvPr id="9220" name="Picture 2"/>
          <p:cNvPicPr>
            <a:picLocks noChangeAspect="1" noChangeArrowheads="1"/>
          </p:cNvPicPr>
          <p:nvPr/>
        </p:nvPicPr>
        <p:blipFill>
          <a:blip r:embed="rId3" cstate="print"/>
          <a:srcRect l="28320" t="12207" r="29688" b="4784"/>
          <a:stretch>
            <a:fillRect/>
          </a:stretch>
        </p:blipFill>
        <p:spPr bwMode="auto">
          <a:xfrm>
            <a:off x="1763688" y="1340767"/>
            <a:ext cx="3456384" cy="5465909"/>
          </a:xfrm>
          <a:prstGeom prst="rect">
            <a:avLst/>
          </a:prstGeom>
          <a:noFill/>
          <a:ln w="9525">
            <a:noFill/>
            <a:miter lim="800000"/>
            <a:headEnd/>
            <a:tailEnd/>
          </a:ln>
        </p:spPr>
      </p:pic>
      <p:sp>
        <p:nvSpPr>
          <p:cNvPr id="9221" name="TextBox 10"/>
          <p:cNvSpPr txBox="1">
            <a:spLocks noChangeArrowheads="1"/>
          </p:cNvSpPr>
          <p:nvPr/>
        </p:nvSpPr>
        <p:spPr bwMode="auto">
          <a:xfrm>
            <a:off x="5364088" y="3501008"/>
            <a:ext cx="2441694" cy="461665"/>
          </a:xfrm>
          <a:prstGeom prst="rect">
            <a:avLst/>
          </a:prstGeom>
          <a:noFill/>
          <a:ln w="9525">
            <a:noFill/>
            <a:miter lim="800000"/>
            <a:headEnd/>
            <a:tailEnd/>
          </a:ln>
        </p:spPr>
        <p:txBody>
          <a:bodyPr wrap="none">
            <a:spAutoFit/>
          </a:bodyPr>
          <a:lstStyle/>
          <a:p>
            <a:r>
              <a:rPr lang="en-GB" sz="2400" b="1" dirty="0">
                <a:solidFill>
                  <a:srgbClr val="FFFF00"/>
                </a:solidFill>
              </a:rPr>
              <a:t>Mountain areas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592138" y="379413"/>
            <a:ext cx="184150" cy="457200"/>
          </a:xfrm>
          <a:prstGeom prst="rect">
            <a:avLst/>
          </a:prstGeom>
          <a:noFill/>
          <a:ln w="9525">
            <a:noFill/>
            <a:miter lim="800000"/>
            <a:headEnd/>
            <a:tailEnd/>
          </a:ln>
        </p:spPr>
        <p:txBody>
          <a:bodyPr wrap="none">
            <a:spAutoFit/>
          </a:bodyPr>
          <a:lstStyle/>
          <a:p>
            <a:endParaRPr lang="en-US" sz="2400">
              <a:solidFill>
                <a:srgbClr val="FFFF00"/>
              </a:solidFill>
            </a:endParaRPr>
          </a:p>
        </p:txBody>
      </p:sp>
      <p:pic>
        <p:nvPicPr>
          <p:cNvPr id="10243" name="Picture 1"/>
          <p:cNvPicPr>
            <a:picLocks noChangeAspect="1" noChangeArrowheads="1"/>
          </p:cNvPicPr>
          <p:nvPr/>
        </p:nvPicPr>
        <p:blipFill>
          <a:blip r:embed="rId3" cstate="print"/>
          <a:srcRect l="24414" t="40283" r="27734" b="6006"/>
          <a:stretch>
            <a:fillRect/>
          </a:stretch>
        </p:blipFill>
        <p:spPr bwMode="auto">
          <a:xfrm>
            <a:off x="2303450" y="1576388"/>
            <a:ext cx="4537100" cy="4074130"/>
          </a:xfrm>
          <a:prstGeom prst="rect">
            <a:avLst/>
          </a:prstGeom>
          <a:noFill/>
          <a:ln w="9525">
            <a:noFill/>
            <a:miter lim="800000"/>
            <a:headEnd/>
            <a:tailEnd/>
          </a:ln>
        </p:spPr>
      </p:pic>
      <p:sp>
        <p:nvSpPr>
          <p:cNvPr id="10244" name="TextBox 8"/>
          <p:cNvSpPr txBox="1">
            <a:spLocks noChangeArrowheads="1"/>
          </p:cNvSpPr>
          <p:nvPr/>
        </p:nvSpPr>
        <p:spPr bwMode="auto">
          <a:xfrm>
            <a:off x="2267744" y="5589240"/>
            <a:ext cx="4536504" cy="461665"/>
          </a:xfrm>
          <a:prstGeom prst="rect">
            <a:avLst/>
          </a:prstGeom>
          <a:noFill/>
          <a:ln w="9525">
            <a:noFill/>
            <a:miter lim="800000"/>
            <a:headEnd/>
            <a:tailEnd/>
          </a:ln>
        </p:spPr>
        <p:txBody>
          <a:bodyPr wrap="square">
            <a:spAutoFit/>
          </a:bodyPr>
          <a:lstStyle/>
          <a:p>
            <a:pPr algn="ctr"/>
            <a:r>
              <a:rPr lang="en-GB" sz="2400" b="1" dirty="0">
                <a:solidFill>
                  <a:srgbClr val="FFFF00"/>
                </a:solidFill>
              </a:rPr>
              <a:t>Surface pressure</a:t>
            </a:r>
          </a:p>
        </p:txBody>
      </p:sp>
      <p:sp>
        <p:nvSpPr>
          <p:cNvPr id="10245" name="Text Box 3"/>
          <p:cNvSpPr txBox="1">
            <a:spLocks noChangeArrowheads="1"/>
          </p:cNvSpPr>
          <p:nvPr/>
        </p:nvSpPr>
        <p:spPr bwMode="auto">
          <a:xfrm>
            <a:off x="0" y="692696"/>
            <a:ext cx="9144000" cy="769441"/>
          </a:xfrm>
          <a:prstGeom prst="rect">
            <a:avLst/>
          </a:prstGeom>
          <a:noFill/>
          <a:ln w="9525">
            <a:noFill/>
            <a:miter lim="800000"/>
            <a:headEnd/>
            <a:tailEnd/>
          </a:ln>
        </p:spPr>
        <p:txBody>
          <a:bodyPr wrap="square">
            <a:spAutoFit/>
          </a:bodyPr>
          <a:lstStyle/>
          <a:p>
            <a:pPr algn="ctr"/>
            <a:r>
              <a:rPr lang="en-GB" sz="4400" b="1" dirty="0" smtClean="0">
                <a:solidFill>
                  <a:srgbClr val="FFFF00"/>
                </a:solidFill>
              </a:rPr>
              <a:t>Drawing </a:t>
            </a:r>
            <a:r>
              <a:rPr lang="en-GB" sz="4400" b="1" dirty="0">
                <a:solidFill>
                  <a:srgbClr val="FFFF00"/>
                </a:solidFill>
              </a:rPr>
              <a:t>your own conclusions</a:t>
            </a:r>
            <a:endParaRPr lang="en-US" sz="4400" b="1"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2_Custom Design 1">
      <a:dk1>
        <a:srgbClr val="000000"/>
      </a:dk1>
      <a:lt1>
        <a:srgbClr val="FFFFFF"/>
      </a:lt1>
      <a:dk2>
        <a:srgbClr val="739ABC"/>
      </a:dk2>
      <a:lt2>
        <a:srgbClr val="FFFFFF"/>
      </a:lt2>
      <a:accent1>
        <a:srgbClr val="002F5F"/>
      </a:accent1>
      <a:accent2>
        <a:srgbClr val="E98300"/>
      </a:accent2>
      <a:accent3>
        <a:srgbClr val="BCCADA"/>
      </a:accent3>
      <a:accent4>
        <a:srgbClr val="DADADA"/>
      </a:accent4>
      <a:accent5>
        <a:srgbClr val="AAADB6"/>
      </a:accent5>
      <a:accent6>
        <a:srgbClr val="D37600"/>
      </a:accent6>
      <a:hlink>
        <a:srgbClr val="FECB00"/>
      </a:hlink>
      <a:folHlink>
        <a:srgbClr val="0073CF"/>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739ABC"/>
        </a:dk2>
        <a:lt2>
          <a:srgbClr val="FFFFFF"/>
        </a:lt2>
        <a:accent1>
          <a:srgbClr val="002F5F"/>
        </a:accent1>
        <a:accent2>
          <a:srgbClr val="E98300"/>
        </a:accent2>
        <a:accent3>
          <a:srgbClr val="BCCADA"/>
        </a:accent3>
        <a:accent4>
          <a:srgbClr val="DADADA"/>
        </a:accent4>
        <a:accent5>
          <a:srgbClr val="AAADB6"/>
        </a:accent5>
        <a:accent6>
          <a:srgbClr val="D37600"/>
        </a:accent6>
        <a:hlink>
          <a:srgbClr val="FECB00"/>
        </a:hlink>
        <a:folHlink>
          <a:srgbClr val="0073C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1067</TotalTime>
  <Words>597</Words>
  <Application>Microsoft Office PowerPoint</Application>
  <PresentationFormat>On-screen Show (4:3)</PresentationFormat>
  <Paragraphs>47</Paragraphs>
  <Slides>9</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2_Custom Design</vt:lpstr>
      <vt:lpstr>Initial Expedition Training  Learning Outcome 1  Weather </vt:lpstr>
      <vt:lpstr>Slide 2</vt:lpstr>
      <vt:lpstr>Slide 3</vt:lpstr>
      <vt:lpstr>Slide 4</vt:lpstr>
      <vt:lpstr>Slide 5</vt:lpstr>
      <vt:lpstr>Slide 6</vt:lpstr>
      <vt:lpstr>Slide 7</vt:lpstr>
      <vt:lpstr>Slide 8</vt:lpstr>
      <vt:lpstr>Slide 9</vt:lpstr>
    </vt:vector>
  </TitlesOfParts>
  <Company>Ministry of Defence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MonkD504</dc:creator>
  <cp:lastModifiedBy>Paul Atkinson</cp:lastModifiedBy>
  <cp:revision>63</cp:revision>
  <dcterms:created xsi:type="dcterms:W3CDTF">2011-07-15T10:12:05Z</dcterms:created>
  <dcterms:modified xsi:type="dcterms:W3CDTF">2014-10-23T14:33:14Z</dcterms:modified>
</cp:coreProperties>
</file>